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C366C51-EF0F-4033-AD45-72283E4BE4B5}">
  <a:tblStyle styleId="{4C366C51-EF0F-4033-AD45-72283E4BE4B5}" styleName="Table_0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apositivo de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616" y="2708919"/>
            <a:ext cx="7580946" cy="3456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/>
          <p:nvPr>
            <p:ph idx="1" type="subTitle"/>
          </p:nvPr>
        </p:nvSpPr>
        <p:spPr>
          <a:xfrm>
            <a:off x="2555775" y="2780928"/>
            <a:ext cx="612068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lt1"/>
              </a:buClr>
              <a:buFont typeface="Calibri"/>
              <a:buNone/>
              <a:def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0"/>
              </a:spcBef>
              <a:buClr>
                <a:srgbClr val="00A2D3"/>
              </a:buClr>
              <a:buFont typeface="Calibri"/>
              <a:buNone/>
              <a:defRPr b="0" i="0" sz="2400" u="none" cap="none" strike="noStrik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0"/>
              </a:spcBef>
              <a:buClr>
                <a:srgbClr val="373E48"/>
              </a:buClr>
              <a:buFont typeface="Calibri"/>
              <a:buNone/>
              <a:defRPr b="0" i="0" sz="24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0"/>
              </a:spcBef>
              <a:buFont typeface="Calibri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0"/>
              </a:spcBef>
              <a:buFont typeface="Calibri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0"/>
              </a:spcBef>
              <a:buFont typeface="Arial"/>
              <a:buNone/>
              <a:defRPr b="0" i="0" sz="2000" u="none" cap="none" strike="noStrike"/>
            </a:lvl6pPr>
            <a:lvl7pPr indent="0" lvl="6" marL="2743200" marR="0" rtl="0" algn="ctr">
              <a:spcBef>
                <a:spcPts val="0"/>
              </a:spcBef>
              <a:buFont typeface="Arial"/>
              <a:buNone/>
              <a:defRPr b="0" i="0" sz="2000" u="none" cap="none" strike="noStrike"/>
            </a:lvl7pPr>
            <a:lvl8pPr indent="0" lvl="7" marL="3200400" marR="0" rtl="0" algn="ctr">
              <a:spcBef>
                <a:spcPts val="0"/>
              </a:spcBef>
              <a:buFont typeface="Arial"/>
              <a:buNone/>
              <a:defRPr b="0" i="0" sz="2000" u="none" cap="none" strike="noStrike"/>
            </a:lvl8pPr>
            <a:lvl9pPr indent="0" lvl="8" marL="3657600" marR="0" rtl="0" algn="ctr">
              <a:spcBef>
                <a:spcPts val="0"/>
              </a:spcBef>
              <a:buFont typeface="Arial"/>
              <a:buNone/>
              <a:defRPr b="0" i="0" sz="2000" u="none" cap="none" strike="noStrike"/>
            </a:lvl9pPr>
          </a:lstStyle>
          <a:p/>
        </p:txBody>
      </p:sp>
      <p:sp>
        <p:nvSpPr>
          <p:cNvPr id="21" name="Shape 21"/>
          <p:cNvSpPr txBox="1"/>
          <p:nvPr>
            <p:ph type="ctrTitle"/>
          </p:nvPr>
        </p:nvSpPr>
        <p:spPr>
          <a:xfrm>
            <a:off x="1115616" y="1196751"/>
            <a:ext cx="7577814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373E48"/>
              </a:buClr>
              <a:buFont typeface="Calibri"/>
              <a:buNone/>
              <a:defRPr b="0" i="0" sz="54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44007" y="5301207"/>
            <a:ext cx="4032249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Font typeface="Calibri"/>
              <a:buNone/>
              <a:defRPr b="0" i="0" sz="28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b="0" i="0" sz="2400" u="none" cap="none" strike="noStrik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b="0" i="0" sz="24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0"/>
              </a:spcBef>
              <a:buSzPct val="100000"/>
              <a:buFont typeface="Calibri"/>
              <a:buChar char="–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0"/>
              </a:spcBef>
              <a:buSzPct val="100000"/>
              <a:buFont typeface="Calibri"/>
              <a:buChar char="»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6pPr>
            <a:lvl7pPr indent="-101600" lvl="6" marL="29718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7pPr>
            <a:lvl8pPr indent="-101600" lvl="7" marL="34290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8pPr>
            <a:lvl9pPr indent="-101600" lvl="8" marL="38862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82244"/>
            <a:ext cx="6516217" cy="6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e Tex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b="0" i="0" sz="28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b="0" i="0" sz="2400" u="none" cap="none" strike="noStrik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b="0" i="0" sz="24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0"/>
              </a:spcBef>
              <a:buSzPct val="100000"/>
              <a:buFont typeface="Calibri"/>
              <a:buChar char="–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0"/>
              </a:spcBef>
              <a:buSzPct val="100000"/>
              <a:buFont typeface="Calibri"/>
              <a:buChar char="»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6pPr>
            <a:lvl7pPr indent="-101600" lvl="6" marL="29718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7pPr>
            <a:lvl8pPr indent="-101600" lvl="7" marL="34290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8pPr>
            <a:lvl9pPr indent="-101600" lvl="8" marL="38862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373E48"/>
              </a:buClr>
              <a:buFont typeface="Calibri"/>
              <a:buNone/>
              <a:defRPr b="0" i="0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ítulo e Text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2" type="sldNum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373E48"/>
              </a:buClr>
              <a:buFont typeface="Calibri"/>
              <a:buNone/>
              <a:defRPr b="0" i="0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ítulo e Text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2.png"/><Relationship Id="rId2" Type="http://schemas.openxmlformats.org/officeDocument/2006/relationships/image" Target="../media/image0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80589" l="16573" r="0" t="0"/>
          <a:stretch/>
        </p:blipFill>
        <p:spPr>
          <a:xfrm>
            <a:off x="0" y="0"/>
            <a:ext cx="9144001" cy="119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1">
            <a:alphaModFix/>
          </a:blip>
          <a:srcRect b="0" l="16573" r="0" t="19410"/>
          <a:stretch/>
        </p:blipFill>
        <p:spPr>
          <a:xfrm>
            <a:off x="0" y="1196751"/>
            <a:ext cx="9144001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1196751"/>
            <a:ext cx="9144000" cy="5661248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373E48"/>
              </a:buClr>
              <a:buFont typeface="Calibri"/>
              <a:buNone/>
              <a:defRPr b="0" i="0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b="0" i="0" sz="28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0"/>
              </a:spcBef>
              <a:buClr>
                <a:srgbClr val="00A2D3"/>
              </a:buClr>
              <a:buSzPct val="100000"/>
              <a:buFont typeface="Calibri"/>
              <a:buChar char="–"/>
              <a:defRPr b="0" i="0" sz="2400" u="none" cap="none" strike="noStrike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  <a:defRPr b="0" i="0" sz="24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0"/>
              </a:spcBef>
              <a:buSzPct val="100000"/>
              <a:buFont typeface="Calibri"/>
              <a:buChar char="–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0"/>
              </a:spcBef>
              <a:buSzPct val="100000"/>
              <a:buFont typeface="Calibri"/>
              <a:buChar char="»"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6pPr>
            <a:lvl7pPr indent="-101600" lvl="6" marL="29718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7pPr>
            <a:lvl8pPr indent="-101600" lvl="7" marL="34290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8pPr>
            <a:lvl9pPr indent="-101600" lvl="8" marL="3886200" marR="0" rtl="0" algn="l">
              <a:spcBef>
                <a:spcPts val="0"/>
              </a:spcBef>
              <a:buSzPct val="100000"/>
              <a:buFont typeface="Arial"/>
              <a:buChar char="•"/>
              <a:defRPr b="0" i="0" sz="2000" u="none" cap="none" strike="noStrike"/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0" y="116631"/>
            <a:ext cx="2555775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2100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ESRG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GB" sz="2100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rPr>
              <a:t>Embedded Systems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GB" sz="2100">
                <a:solidFill>
                  <a:srgbClr val="00A2D3"/>
                </a:solidFill>
                <a:latin typeface="Calibri"/>
                <a:ea typeface="Calibri"/>
                <a:cs typeface="Calibri"/>
                <a:sym typeface="Calibri"/>
              </a:rPr>
              <a:t>Research Group</a:t>
            </a: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1448" l="3813" r="37961" t="0"/>
          <a:stretch/>
        </p:blipFill>
        <p:spPr>
          <a:xfrm>
            <a:off x="0" y="1196751"/>
            <a:ext cx="1115616" cy="566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>
            <p:ph idx="12" type="sldNum"/>
          </p:nvPr>
        </p:nvSpPr>
        <p:spPr>
          <a:xfrm>
            <a:off x="7010400" y="6525344"/>
            <a:ext cx="2133599" cy="33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4.png"/><Relationship Id="rId6" Type="http://schemas.openxmlformats.org/officeDocument/2006/relationships/image" Target="../media/image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mmons.wikimedia.org/wiki/File:Question_mark_basic.svg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5.png"/><Relationship Id="rId5" Type="http://schemas.openxmlformats.org/officeDocument/2006/relationships/hyperlink" Target="https://pixabay.com/en/photos/wifi/" TargetMode="External"/><Relationship Id="rId6" Type="http://schemas.openxmlformats.org/officeDocument/2006/relationships/image" Target="../media/image06.png"/><Relationship Id="rId7" Type="http://schemas.openxmlformats.org/officeDocument/2006/relationships/hyperlink" Target="https://pixabay.com/en/photos/wif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subTitle"/>
          </p:nvPr>
        </p:nvSpPr>
        <p:spPr>
          <a:xfrm>
            <a:off x="1115616" y="2708919"/>
            <a:ext cx="7560900" cy="1080000"/>
          </a:xfrm>
          <a:prstGeom prst="rect">
            <a:avLst/>
          </a:prstGeom>
          <a:solidFill>
            <a:srgbClr val="373E48">
              <a:alpha val="45880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Embedded Systems</a:t>
            </a:r>
          </a:p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 txBox="1"/>
          <p:nvPr>
            <p:ph type="ctrTitle"/>
          </p:nvPr>
        </p:nvSpPr>
        <p:spPr>
          <a:xfrm>
            <a:off x="1115616" y="1196751"/>
            <a:ext cx="75777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1" lang="en-GB" sz="4000"/>
              <a:t>3-Way Controlled Robotic Vehicle</a:t>
            </a:r>
          </a:p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1115616" y="5301207"/>
            <a:ext cx="7632900" cy="8652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anchorCtr="1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lang="en-GB" sz="1800">
                <a:solidFill>
                  <a:schemeClr val="dk1"/>
                </a:solidFill>
              </a:rPr>
              <a:t>Ailton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800">
                <a:solidFill>
                  <a:schemeClr val="dk1"/>
                </a:solidFill>
              </a:rPr>
              <a:t>Lopes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lang="en-GB" sz="1800">
                <a:solidFill>
                  <a:schemeClr val="dk1"/>
                </a:solidFill>
              </a:rPr>
              <a:t>A72852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lang="en-GB" sz="1800">
                <a:solidFill>
                  <a:schemeClr val="dk1"/>
                </a:solidFill>
              </a:rPr>
              <a:t>Nuno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800">
                <a:solidFill>
                  <a:schemeClr val="dk1"/>
                </a:solidFill>
              </a:rPr>
              <a:t>Afonso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lang="en-GB" sz="1800">
                <a:solidFill>
                  <a:schemeClr val="dk1"/>
                </a:solidFill>
              </a:rPr>
              <a:t>A65354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System </a:t>
            </a: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799" y="1693424"/>
            <a:ext cx="1717100" cy="17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64" y="1790599"/>
            <a:ext cx="1717099" cy="17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952" y="2050775"/>
            <a:ext cx="1795083" cy="1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212" y="4354650"/>
            <a:ext cx="22574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1295128" y="1340767"/>
            <a:ext cx="7597352" cy="55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Raspberry PI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IR Sensor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3-axis Accelerometer sensor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Batteries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DC Motors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Motor Driver L298N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Buttons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Microphone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Ultrasonic Sensor </a:t>
            </a:r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LED’s</a:t>
            </a:r>
            <a:br>
              <a:rPr lang="en-GB"/>
            </a:b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Hardware Specification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1295128" y="1340767"/>
            <a:ext cx="7597352" cy="51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Qt Creator 4.0.2</a:t>
            </a:r>
            <a:br>
              <a:rPr lang="en-GB"/>
            </a:br>
            <a:r>
              <a:rPr lang="en-GB"/>
              <a:t>Based on Qt 5.7.0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spcBef>
                <a:spcPts val="0"/>
              </a:spcBef>
            </a:pPr>
            <a:r>
              <a:rPr lang="en-GB"/>
              <a:t>Buildroot</a:t>
            </a:r>
          </a:p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Software Specification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075" y="1665524"/>
            <a:ext cx="1918500" cy="1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590" y="3163648"/>
            <a:ext cx="1757983" cy="1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0" y="3023428"/>
            <a:ext cx="7930249" cy="98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00" y="1196750"/>
            <a:ext cx="54006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System Sequence Diagram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9297"/>
          <a:stretch/>
        </p:blipFill>
        <p:spPr>
          <a:xfrm>
            <a:off x="1622550" y="1596850"/>
            <a:ext cx="6403050" cy="48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9354"/>
          <a:stretch/>
        </p:blipFill>
        <p:spPr>
          <a:xfrm>
            <a:off x="2122850" y="1479175"/>
            <a:ext cx="5805974" cy="53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System Sequence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System Sequence Diagram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725" y="1333500"/>
            <a:ext cx="6722975" cy="54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r>
              <a:rPr lang="en-GB"/>
              <a:t>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Controller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28" y="2069890"/>
            <a:ext cx="6812224" cy="35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r>
              <a:rPr lang="en-GB"/>
              <a:t>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Robot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478" y="2386850"/>
            <a:ext cx="6901199" cy="27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Agenda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227103" y="119669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Motivation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Market Study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Constraints and Requirements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System Overview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Hardware and Software Specification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Block Diagram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System Architecture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System Sequence Diagrams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Use Cases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Event Tables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State Diagrams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Technology Stack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373E48"/>
              </a:buClr>
              <a:buSzPct val="101346"/>
              <a:buFont typeface="Calibri"/>
              <a:buChar char="•"/>
            </a:pPr>
            <a:r>
              <a:rPr lang="en-GB" sz="2635"/>
              <a:t>Gantt Diagram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Use Cases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Desktop Application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25" y="2341900"/>
            <a:ext cx="6357624" cy="31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Controller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</a:p>
        </p:txBody>
      </p:sp>
      <p:graphicFrame>
        <p:nvGraphicFramePr>
          <p:cNvPr id="191" name="Shape 191"/>
          <p:cNvGraphicFramePr/>
          <p:nvPr/>
        </p:nvGraphicFramePr>
        <p:xfrm>
          <a:off x="1641825" y="22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{4C366C51-EF0F-4033-AD45-72283E4BE4B5}</a:tableStyleId>
              </a:tblPr>
              <a:tblGrid>
                <a:gridCol w="1591100"/>
                <a:gridCol w="1591100"/>
                <a:gridCol w="1591100"/>
                <a:gridCol w="1591100"/>
              </a:tblGrid>
              <a:tr h="409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</a:p>
                  </a:txBody>
                  <a:tcPr marT="63500" marB="63500" marR="63500" marL="63500"/>
                </a:tc>
              </a:tr>
              <a:tr h="891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Press Button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 start/stop information to 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113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Updated accelerometer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 and Send accelerometer information to 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Synchronous</a:t>
                      </a:r>
                    </a:p>
                  </a:txBody>
                  <a:tcPr marT="63500" marB="63500" marR="63500" marL="63500"/>
                </a:tc>
              </a:tr>
              <a:tr h="650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Say command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 commands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650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Command detected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 command to 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Robot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</a:p>
        </p:txBody>
      </p:sp>
      <p:graphicFrame>
        <p:nvGraphicFramePr>
          <p:cNvPr id="197" name="Shape 197"/>
          <p:cNvGraphicFramePr/>
          <p:nvPr/>
        </p:nvGraphicFramePr>
        <p:xfrm>
          <a:off x="2124187" y="12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{4C366C51-EF0F-4033-AD45-72283E4BE4B5}</a:tableStyleId>
              </a:tblPr>
              <a:tblGrid>
                <a:gridCol w="1349925"/>
                <a:gridCol w="1349925"/>
                <a:gridCol w="1349925"/>
                <a:gridCol w="1349925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RESPONSE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 obstacle detected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Prevent the robot to move forward;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Buzzer alert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 obstacle detected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Prevent the robot to move back;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Buzzer alert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Receive Start/Stop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the robot if it is stopped or stop if it is moving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Receive accelerometer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 the robot accordingly to accelerometer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Receive control data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 the robot accordingly to control data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Desktop application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Receive voice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 the robot accordingly to voice commands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Synchronous</a:t>
                      </a: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Updated sensors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 sensors data to desktop application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Synchronous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Desktop Application</a:t>
            </a: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 Events</a:t>
            </a:r>
          </a:p>
        </p:txBody>
      </p:sp>
      <p:graphicFrame>
        <p:nvGraphicFramePr>
          <p:cNvPr id="203" name="Shape 203"/>
          <p:cNvGraphicFramePr/>
          <p:nvPr/>
        </p:nvGraphicFramePr>
        <p:xfrm>
          <a:off x="1574987" y="21406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{4C366C51-EF0F-4033-AD45-72283E4BE4B5}</a:tableStyleId>
              </a:tblPr>
              <a:tblGrid>
                <a:gridCol w="1624525"/>
                <a:gridCol w="1624525"/>
                <a:gridCol w="1624525"/>
                <a:gridCol w="1624525"/>
              </a:tblGrid>
              <a:tr h="495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</a:p>
                  </a:txBody>
                  <a:tcPr marT="63500" marB="63500" marR="63500" marL="63500"/>
                </a:tc>
              </a:tr>
              <a:tr h="1078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Updated control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 control information to robot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Desktop application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787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Direction selection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Updates control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Asynchronous</a:t>
                      </a:r>
                    </a:p>
                  </a:txBody>
                  <a:tcPr marT="63500" marB="63500" marR="63500" marL="63500"/>
                </a:tc>
              </a:tr>
              <a:tr h="787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Updated sensors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Shows the sensors information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Desktop application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Synchronous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State Diagram </a:t>
            </a:r>
            <a:r>
              <a:rPr lang="en-GB"/>
              <a:t>Controller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00" y="1652602"/>
            <a:ext cx="5346874" cy="4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State Diagram 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/>
              <a:t>Robot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49" y="1938436"/>
            <a:ext cx="8310174" cy="4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State Diagram </a:t>
            </a:r>
            <a:r>
              <a:rPr lang="en-GB"/>
              <a:t>	</a:t>
            </a:r>
          </a:p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Desktop Application</a:t>
            </a: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90" y="2148875"/>
            <a:ext cx="6599699" cy="2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lang="en-GB"/>
              <a:t>Technology</a:t>
            </a: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 Stack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74" y="1761900"/>
            <a:ext cx="7990724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Gantt Diagram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75" y="1630925"/>
            <a:ext cx="4276725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1335650"/>
            <a:ext cx="3933825" cy="53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pic>
        <p:nvPicPr>
          <p:cNvPr id="246" name="Shape 2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125" y="1196750"/>
            <a:ext cx="5393800" cy="53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Every year there are 2 million new wheelchair users</a:t>
            </a:r>
          </a:p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Some of them are unable to control parts of their body enough to physically control a traditional wheelchair</a:t>
            </a:r>
          </a:p>
          <a:p>
            <a:pPr indent="0" lvl="0" marL="0" marR="0" rtl="0" algn="l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28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2900" lvl="0" marL="342900" marR="0" rtl="0" algn="l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We are aiming to </a:t>
            </a:r>
            <a:r>
              <a:rPr lang="en-GB"/>
              <a:t>develop a robot controlled by three different input mechanisms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2483767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Problem’s Study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The direction of movement can be changed: </a:t>
            </a:r>
          </a:p>
          <a:p>
            <a:pPr lvl="1" rtl="0">
              <a:spcBef>
                <a:spcPts val="0"/>
              </a:spcBef>
              <a:buClr>
                <a:srgbClr val="373E48"/>
              </a:buClr>
              <a:buSzPct val="100000"/>
            </a:pPr>
            <a:r>
              <a:rPr lang="en-GB" sz="2800">
                <a:solidFill>
                  <a:srgbClr val="373E48"/>
                </a:solidFill>
              </a:rPr>
              <a:t>Moving the Controller downwards or upwards and to the left or right</a:t>
            </a:r>
          </a:p>
          <a:p>
            <a:pPr lvl="1" rtl="0">
              <a:spcBef>
                <a:spcPts val="0"/>
              </a:spcBef>
              <a:buClr>
                <a:srgbClr val="373E48"/>
              </a:buClr>
              <a:buSzPct val="100000"/>
            </a:pPr>
            <a:r>
              <a:rPr lang="en-GB" sz="2800">
                <a:solidFill>
                  <a:srgbClr val="373E48"/>
                </a:solidFill>
              </a:rPr>
              <a:t>Saying voice commands</a:t>
            </a:r>
          </a:p>
          <a:p>
            <a:pPr lvl="1" rtl="0">
              <a:spcBef>
                <a:spcPts val="0"/>
              </a:spcBef>
              <a:buClr>
                <a:srgbClr val="373E48"/>
              </a:buClr>
              <a:buSzPct val="100000"/>
            </a:pPr>
            <a:r>
              <a:rPr lang="en-GB" sz="2800">
                <a:solidFill>
                  <a:srgbClr val="373E48"/>
                </a:solidFill>
              </a:rPr>
              <a:t>In the Desktop Application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The user will be able to see the sensors information in the Desktop Application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The Robot will receive the commands and move accordingly to them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Give the user all the command option to control the Robot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The Robot system is able to work without the Desktop Application or the Controller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Give the user the possibility of choosing the Robot controller mode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High performance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Easy to upgrade adding other control mechanisms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Friendly user interface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Management Constraints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Group is composed by two elements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Budget for the project under 100€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Minimum of 6 hours of work a week for each group member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Finish within the specified deadlines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The project has duration of four months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Technical Constraints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193503" y="1534642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Use the cross-compiling toolchain provided by Buildroot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Use the C++ language to the development of the application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Use the board Raspberry Pi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Use three or more different sensors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373E48"/>
              </a:buClr>
              <a:buSzPct val="100000"/>
              <a:buFont typeface="Calibri"/>
              <a:buChar char="•"/>
            </a:pPr>
            <a:r>
              <a:rPr lang="en-GB"/>
              <a:t>Use embedded Linux operating system</a:t>
            </a:r>
          </a:p>
          <a:p>
            <a:pPr indent="0" lvl="0" marL="0" marR="0" rtl="0" algn="just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73E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87" y="3917850"/>
            <a:ext cx="2992349" cy="28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8747" l="6247" r="3994" t="6160"/>
          <a:stretch/>
        </p:blipFill>
        <p:spPr>
          <a:xfrm>
            <a:off x="5176437" y="1196750"/>
            <a:ext cx="3668499" cy="23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2483767" y="0"/>
            <a:ext cx="4680520" cy="119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73E48"/>
              </a:buClr>
              <a:buSzPct val="25000"/>
              <a:buFont typeface="Calibri"/>
              <a:buNone/>
            </a:pPr>
            <a:r>
              <a:rPr b="0" i="0" lang="en-GB" sz="3600" u="none" cap="none" strike="noStrike">
                <a:solidFill>
                  <a:srgbClr val="373E48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</a:p>
        </p:txBody>
      </p:sp>
      <p:sp>
        <p:nvSpPr>
          <p:cNvPr id="98" name="Shape 98"/>
          <p:cNvSpPr/>
          <p:nvPr/>
        </p:nvSpPr>
        <p:spPr>
          <a:xfrm>
            <a:off x="1879742" y="4596830"/>
            <a:ext cx="1780500" cy="1094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Desktop Application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6251387" y="2092800"/>
            <a:ext cx="1518600" cy="801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Controller</a:t>
            </a:r>
          </a:p>
        </p:txBody>
      </p:sp>
      <p:sp>
        <p:nvSpPr>
          <p:cNvPr id="100" name="Shape 100"/>
          <p:cNvSpPr/>
          <p:nvPr/>
        </p:nvSpPr>
        <p:spPr>
          <a:xfrm>
            <a:off x="6828987" y="3525525"/>
            <a:ext cx="324600" cy="878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 rot="5400000">
            <a:off x="4453600" y="5136600"/>
            <a:ext cx="324600" cy="878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" name="Shape 10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0781" y="3754900"/>
            <a:ext cx="636556" cy="4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8747" l="6247" r="3994" t="6160"/>
          <a:stretch/>
        </p:blipFill>
        <p:spPr>
          <a:xfrm>
            <a:off x="5157037" y="4402875"/>
            <a:ext cx="3668499" cy="23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6231987" y="5175000"/>
            <a:ext cx="1518600" cy="801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Robot</a:t>
            </a:r>
          </a:p>
        </p:txBody>
      </p:sp>
      <p:pic>
        <p:nvPicPr>
          <p:cNvPr id="105" name="Shape 105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3306" y="4977450"/>
            <a:ext cx="636556" cy="43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